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Fraunces Extra Bold"/>
      <p:regular r:id="rId17"/>
    </p:embeddedFont>
    <p:embeddedFont>
      <p:font typeface="Fraunces Extra Bold"/>
      <p:regular r:id="rId18"/>
    </p:embeddedFont>
    <p:embeddedFont>
      <p:font typeface="Nobile"/>
      <p:regular r:id="rId19"/>
    </p:embeddedFont>
    <p:embeddedFont>
      <p:font typeface="Nobile"/>
      <p:regular r:id="rId20"/>
    </p:embeddedFont>
    <p:embeddedFont>
      <p:font typeface="Nobile"/>
      <p:regular r:id="rId21"/>
    </p:embeddedFont>
    <p:embeddedFont>
      <p:font typeface="Nobile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slideLayout" Target="../slideLayouts/slideLayout9.xml"/><Relationship Id="rId5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96785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Presentació del projecte ReciclatDAM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2725579"/>
            <a:ext cx="7556421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ReciclatDAM és una plataforma web innovadora creada per promoure el reciclatge ciutadà mitjançant gamificació i informació pràctica. El projecte busca incrementar la participació en la gestió sostenible dels residus, connectant usuaris amb punts de recollida i oferint incentius per reciclar.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4795242"/>
            <a:ext cx="7556421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Desenvolupada amb Laravel i MySQL, la plataforma integra funcionalitats com cercador de productes, mapa interactiu, sistema de punts i notificacions. Aquest projecte representa una solució tecnològica amb impacte social i mediambiental, demostrant la capacitat de la programació per transformar hàbits.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6280190" y="6881813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7810" y="6889433"/>
            <a:ext cx="347663" cy="347663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6756440" y="6864906"/>
            <a:ext cx="1879878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Nobile Bold" pitchFamily="34" charset="0"/>
                <a:ea typeface="Nobile Bold" pitchFamily="34" charset="-122"/>
                <a:cs typeface="Nobile Bold" pitchFamily="34" charset="-120"/>
              </a:rPr>
              <a:t>by Aleix Prat</a:t>
            </a:r>
            <a:endParaRPr lang="en-US" sz="2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87022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Conclusions i línies de futur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627948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E8F3E8"/>
          </a:solidFill>
          <a:ln/>
        </p:spPr>
      </p:sp>
      <p:sp>
        <p:nvSpPr>
          <p:cNvPr id="5" name="Text 2"/>
          <p:cNvSpPr/>
          <p:nvPr/>
        </p:nvSpPr>
        <p:spPr>
          <a:xfrm>
            <a:off x="7017306" y="270581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Lliçons apreses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017306" y="3196233"/>
            <a:ext cx="681930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La planificació i enfocament UX són claus per a l'èxit. La gamificació i la integració tecnològica milloren la participació ciutadana.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6280190" y="4738568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E8F3E8"/>
          </a:solidFill>
          <a:ln/>
        </p:spPr>
      </p:sp>
      <p:sp>
        <p:nvSpPr>
          <p:cNvPr id="8" name="Text 5"/>
          <p:cNvSpPr/>
          <p:nvPr/>
        </p:nvSpPr>
        <p:spPr>
          <a:xfrm>
            <a:off x="7017306" y="481643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Línies de futur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017306" y="5306854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Millores en rendiment i notificacions push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7017306" y="5749052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Desenvolupament d'app mòbil nativa i IA per reconeixement d'imatges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7017306" y="6554153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Integració IoT per monitorització en temps real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7017306" y="6996351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Escalabilitat i models de negoci avançats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3019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77332" y="621387"/>
            <a:ext cx="7562136" cy="14123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Introducció i necessitats del projecte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277332" y="2372678"/>
            <a:ext cx="7562136" cy="2386489"/>
          </a:xfrm>
          <a:prstGeom prst="roundRect">
            <a:avLst>
              <a:gd name="adj" fmla="val 8523"/>
            </a:avLst>
          </a:prstGeom>
          <a:solidFill>
            <a:srgbClr val="E8F3E8"/>
          </a:solidFill>
          <a:ln/>
        </p:spPr>
      </p:sp>
      <p:sp>
        <p:nvSpPr>
          <p:cNvPr id="5" name="Text 2"/>
          <p:cNvSpPr/>
          <p:nvPr/>
        </p:nvSpPr>
        <p:spPr>
          <a:xfrm>
            <a:off x="6503313" y="2598658"/>
            <a:ext cx="2824877" cy="3531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Context i motivació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03313" y="3087291"/>
            <a:ext cx="7110174" cy="14458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La digitalització és present a la vida quotidiana, però la sostenibilitat ambiental encara utilitza mètodes tradicionals poc eficients. Moltes persones volen reciclar però manquen d'informació clara i accessible.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6277332" y="4985147"/>
            <a:ext cx="7562136" cy="2623661"/>
          </a:xfrm>
          <a:prstGeom prst="roundRect">
            <a:avLst>
              <a:gd name="adj" fmla="val 7752"/>
            </a:avLst>
          </a:prstGeom>
          <a:solidFill>
            <a:srgbClr val="E8F3E8"/>
          </a:solidFill>
          <a:ln/>
        </p:spPr>
      </p:sp>
      <p:sp>
        <p:nvSpPr>
          <p:cNvPr id="8" name="Text 5"/>
          <p:cNvSpPr/>
          <p:nvPr/>
        </p:nvSpPr>
        <p:spPr>
          <a:xfrm>
            <a:off x="6503313" y="5211128"/>
            <a:ext cx="3256955" cy="3531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Problemes identificats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6503313" y="5699760"/>
            <a:ext cx="7110174" cy="3614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Manca d'informació accessible sobre reciclatge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6503313" y="6140291"/>
            <a:ext cx="7110174" cy="3614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Absència de feedback i incentius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6503313" y="6580823"/>
            <a:ext cx="7110174" cy="3614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Gestió reactiva d'incidències als punts de recollida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6503313" y="7021354"/>
            <a:ext cx="7110174" cy="3614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Baixa motivació ciutadana per reciclar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57601"/>
            <a:ext cx="858833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Objectius generals i específics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033355"/>
            <a:ext cx="289452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Objectius principals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614499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Incrementar índexs de reciclatge amb informació precisa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41960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Optimitzar gestió de punts de recollida amb monitorització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22470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Gamificar l'experiència per motivar usuaris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666899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Centralitzar informació en una base de dades accessible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99521" y="3033355"/>
            <a:ext cx="428994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Objectius per a usuaris i autor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7599521" y="3614499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Resoldre dubtes ràpidament i localitzar punts fàcilment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99521" y="441960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Obtenir reconeixement i participar en millores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599521" y="486179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Aplicar coneixements tècnics i desenvolupar habilitats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599521" y="5303996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Contribuir positivament a la societat i preparar-se professionalment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63497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7711" y="3389709"/>
            <a:ext cx="8171021" cy="6586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150"/>
              </a:lnSpc>
              <a:buNone/>
            </a:pPr>
            <a:r>
              <a:rPr lang="en-US" sz="41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Metodologia i procés de treball</a:t>
            </a:r>
            <a:endParaRPr lang="en-US" sz="4100" dirty="0"/>
          </a:p>
        </p:txBody>
      </p:sp>
      <p:sp>
        <p:nvSpPr>
          <p:cNvPr id="4" name="Shape 1"/>
          <p:cNvSpPr/>
          <p:nvPr/>
        </p:nvSpPr>
        <p:spPr>
          <a:xfrm>
            <a:off x="737711" y="4364474"/>
            <a:ext cx="474226" cy="474226"/>
          </a:xfrm>
          <a:prstGeom prst="roundRect">
            <a:avLst>
              <a:gd name="adj" fmla="val 40007"/>
            </a:avLst>
          </a:prstGeom>
          <a:solidFill>
            <a:srgbClr val="E8F3E8"/>
          </a:solidFill>
          <a:ln/>
        </p:spPr>
      </p:sp>
      <p:sp>
        <p:nvSpPr>
          <p:cNvPr id="5" name="Text 2"/>
          <p:cNvSpPr/>
          <p:nvPr/>
        </p:nvSpPr>
        <p:spPr>
          <a:xfrm>
            <a:off x="816709" y="4403943"/>
            <a:ext cx="316111" cy="3951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24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1</a:t>
            </a:r>
            <a:endParaRPr lang="en-US" sz="2450" dirty="0"/>
          </a:p>
        </p:txBody>
      </p:sp>
      <p:sp>
        <p:nvSpPr>
          <p:cNvPr id="6" name="Text 3"/>
          <p:cNvSpPr/>
          <p:nvPr/>
        </p:nvSpPr>
        <p:spPr>
          <a:xfrm>
            <a:off x="1422678" y="4436864"/>
            <a:ext cx="3524369" cy="6586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Estratègia i desenvolupament</a:t>
            </a:r>
            <a:endParaRPr lang="en-US" sz="2050" dirty="0"/>
          </a:p>
        </p:txBody>
      </p:sp>
      <p:sp>
        <p:nvSpPr>
          <p:cNvPr id="7" name="Text 4"/>
          <p:cNvSpPr/>
          <p:nvPr/>
        </p:nvSpPr>
        <p:spPr>
          <a:xfrm>
            <a:off x="1422678" y="5221962"/>
            <a:ext cx="3524369" cy="13492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Desenvolupament des de zero per adaptar-se a les necessitats específiques, amb un enfocament àgil i iteratiu.</a:t>
            </a:r>
            <a:endParaRPr lang="en-US" sz="1650" dirty="0"/>
          </a:p>
        </p:txBody>
      </p:sp>
      <p:sp>
        <p:nvSpPr>
          <p:cNvPr id="8" name="Shape 5"/>
          <p:cNvSpPr/>
          <p:nvPr/>
        </p:nvSpPr>
        <p:spPr>
          <a:xfrm>
            <a:off x="5210532" y="4364474"/>
            <a:ext cx="474226" cy="474226"/>
          </a:xfrm>
          <a:prstGeom prst="roundRect">
            <a:avLst>
              <a:gd name="adj" fmla="val 40007"/>
            </a:avLst>
          </a:prstGeom>
          <a:solidFill>
            <a:srgbClr val="E8F3E8"/>
          </a:solidFill>
          <a:ln/>
        </p:spPr>
      </p:sp>
      <p:sp>
        <p:nvSpPr>
          <p:cNvPr id="9" name="Text 6"/>
          <p:cNvSpPr/>
          <p:nvPr/>
        </p:nvSpPr>
        <p:spPr>
          <a:xfrm>
            <a:off x="5289530" y="4403943"/>
            <a:ext cx="316111" cy="3951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24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2</a:t>
            </a:r>
            <a:endParaRPr lang="en-US" sz="2450" dirty="0"/>
          </a:p>
        </p:txBody>
      </p:sp>
      <p:sp>
        <p:nvSpPr>
          <p:cNvPr id="10" name="Text 7"/>
          <p:cNvSpPr/>
          <p:nvPr/>
        </p:nvSpPr>
        <p:spPr>
          <a:xfrm>
            <a:off x="5895499" y="4436864"/>
            <a:ext cx="2634972" cy="3293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Fases del projecte</a:t>
            </a:r>
            <a:endParaRPr lang="en-US" sz="2050" dirty="0"/>
          </a:p>
        </p:txBody>
      </p:sp>
      <p:sp>
        <p:nvSpPr>
          <p:cNvPr id="11" name="Text 8"/>
          <p:cNvSpPr/>
          <p:nvPr/>
        </p:nvSpPr>
        <p:spPr>
          <a:xfrm>
            <a:off x="5895499" y="4892635"/>
            <a:ext cx="3524369" cy="3373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Recerca i definició de requisits</a:t>
            </a:r>
            <a:endParaRPr lang="en-US" sz="1650" dirty="0"/>
          </a:p>
        </p:txBody>
      </p:sp>
      <p:sp>
        <p:nvSpPr>
          <p:cNvPr id="12" name="Text 9"/>
          <p:cNvSpPr/>
          <p:nvPr/>
        </p:nvSpPr>
        <p:spPr>
          <a:xfrm>
            <a:off x="5895499" y="5303639"/>
            <a:ext cx="3524369" cy="6746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Backend amb Laravel i base de dades MySQL</a:t>
            </a:r>
            <a:endParaRPr lang="en-US" sz="1650" dirty="0"/>
          </a:p>
        </p:txBody>
      </p:sp>
      <p:sp>
        <p:nvSpPr>
          <p:cNvPr id="13" name="Text 10"/>
          <p:cNvSpPr/>
          <p:nvPr/>
        </p:nvSpPr>
        <p:spPr>
          <a:xfrm>
            <a:off x="5895499" y="6051947"/>
            <a:ext cx="3524369" cy="6746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Frontend responsive amb Blade, Bootstrap i JavaScript</a:t>
            </a:r>
            <a:endParaRPr lang="en-US" sz="1650" dirty="0"/>
          </a:p>
        </p:txBody>
      </p:sp>
      <p:sp>
        <p:nvSpPr>
          <p:cNvPr id="14" name="Text 11"/>
          <p:cNvSpPr/>
          <p:nvPr/>
        </p:nvSpPr>
        <p:spPr>
          <a:xfrm>
            <a:off x="5895499" y="6800255"/>
            <a:ext cx="3524369" cy="6746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Integració, proves i documentació tècnica</a:t>
            </a:r>
            <a:endParaRPr lang="en-US" sz="1650" dirty="0"/>
          </a:p>
        </p:txBody>
      </p:sp>
      <p:sp>
        <p:nvSpPr>
          <p:cNvPr id="15" name="Shape 12"/>
          <p:cNvSpPr/>
          <p:nvPr/>
        </p:nvSpPr>
        <p:spPr>
          <a:xfrm>
            <a:off x="9683353" y="4364474"/>
            <a:ext cx="474226" cy="474226"/>
          </a:xfrm>
          <a:prstGeom prst="roundRect">
            <a:avLst>
              <a:gd name="adj" fmla="val 40007"/>
            </a:avLst>
          </a:prstGeom>
          <a:solidFill>
            <a:srgbClr val="E8F3E8"/>
          </a:solidFill>
          <a:ln/>
        </p:spPr>
      </p:sp>
      <p:sp>
        <p:nvSpPr>
          <p:cNvPr id="16" name="Text 13"/>
          <p:cNvSpPr/>
          <p:nvPr/>
        </p:nvSpPr>
        <p:spPr>
          <a:xfrm>
            <a:off x="9762351" y="4403943"/>
            <a:ext cx="316111" cy="3951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24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3</a:t>
            </a:r>
            <a:endParaRPr lang="en-US" sz="2450" dirty="0"/>
          </a:p>
        </p:txBody>
      </p:sp>
      <p:sp>
        <p:nvSpPr>
          <p:cNvPr id="17" name="Text 14"/>
          <p:cNvSpPr/>
          <p:nvPr/>
        </p:nvSpPr>
        <p:spPr>
          <a:xfrm>
            <a:off x="10368320" y="4436864"/>
            <a:ext cx="2634972" cy="3293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Recursos utilitzats</a:t>
            </a:r>
            <a:endParaRPr lang="en-US" sz="2050" dirty="0"/>
          </a:p>
        </p:txBody>
      </p:sp>
      <p:sp>
        <p:nvSpPr>
          <p:cNvPr id="18" name="Text 15"/>
          <p:cNvSpPr/>
          <p:nvPr/>
        </p:nvSpPr>
        <p:spPr>
          <a:xfrm>
            <a:off x="10368320" y="4892635"/>
            <a:ext cx="3524369" cy="10119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Documentació oficial, tutorials, fòrums, Visual Studio Code i eines de debugging.</a:t>
            </a:r>
            <a:endParaRPr lang="en-US" sz="16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41602"/>
            <a:ext cx="980896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Anàlisi de mercat i perfils d'usuari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61735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Públic objectiu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198501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Principal: Adults 18-45, conscients i usuaris habituals de tecnologia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500360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Secundari: Estudiants 13-25, motivats per gamificació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44580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Terciari: Adults 45-65, busquen informació clara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99521" y="361735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Perfils destacats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599521" y="419850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Anna, mare conscient que busca solucions pràctiques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99521" y="464069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Marc, estudiant tecnològic motivat per recompenses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99521" y="5082897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Carme, administradora municipal que necessita eines eficients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41602"/>
            <a:ext cx="797849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Anàlisi DAFO i competència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617357"/>
            <a:ext cx="353401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Fortaleses i oportunitats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19850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Enfocament integral i escalabilitat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64069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Interfície intuïtiva i tecnologia accessible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082897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Consciència ambiental creixent i digitalització municipal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99521" y="3617357"/>
            <a:ext cx="305323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Debilitats i amenaces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599521" y="419850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Marca nova i recursos limitats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99521" y="464069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Dependència de col·laboració municipal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99521" y="508289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Competència establerta i resistència al canvi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71008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Proposta i especificacions del producte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467808"/>
            <a:ext cx="7556421" cy="2633543"/>
          </a:xfrm>
          <a:prstGeom prst="roundRect">
            <a:avLst>
              <a:gd name="adj" fmla="val 7752"/>
            </a:avLst>
          </a:prstGeom>
          <a:solidFill>
            <a:srgbClr val="E8F3E8"/>
          </a:solidFill>
          <a:ln/>
        </p:spPr>
      </p:sp>
      <p:sp>
        <p:nvSpPr>
          <p:cNvPr id="5" name="Text 2"/>
          <p:cNvSpPr/>
          <p:nvPr/>
        </p:nvSpPr>
        <p:spPr>
          <a:xfrm>
            <a:off x="1020604" y="2694623"/>
            <a:ext cx="361902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Funcionalitats principals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3185041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Cercador de productes reciclables amb base de dades extensa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1020604" y="3627239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Mapa interactiu amb geolocalització de punts de recollida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1020604" y="4069437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Escàner de codis de barres i sistema de punts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1020604" y="4511635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Reportatge d'incidències i calendari d'esdeveniments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328166"/>
            <a:ext cx="7556421" cy="2191345"/>
          </a:xfrm>
          <a:prstGeom prst="roundRect">
            <a:avLst>
              <a:gd name="adj" fmla="val 9316"/>
            </a:avLst>
          </a:prstGeom>
          <a:solidFill>
            <a:srgbClr val="E8F3E8"/>
          </a:solidFill>
          <a:ln/>
        </p:spPr>
      </p:sp>
      <p:sp>
        <p:nvSpPr>
          <p:cNvPr id="11" name="Text 8"/>
          <p:cNvSpPr/>
          <p:nvPr/>
        </p:nvSpPr>
        <p:spPr>
          <a:xfrm>
            <a:off x="1020604" y="5554980"/>
            <a:ext cx="384524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Característiques tècniques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0604" y="6045398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Plataforma responsive i multiidioma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1020604" y="6487597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Base de dades optimitzada i autenticació segura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1020604" y="6929795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Panel d'administració i sistema de notificacions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86308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Implementació i instal·lació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190" y="2620804"/>
            <a:ext cx="1134070" cy="166985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754422" y="2847618"/>
            <a:ext cx="472249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Requisits de software i hardware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754422" y="3338036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Servidor Linux o Windows amb Apache/Nginx, PHP 8.1+, MySQL 8.0+, navegador modern i connexió estable.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0190" y="4290655"/>
            <a:ext cx="1134070" cy="307574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754422" y="45174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Pasos d'instal·lació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754422" y="5007888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Font typeface="+mj-lt"/>
              <a:buAutoNum type="arabicPeriod" startAt="1"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Preparació de l'entorn i instal·lació de dependències</a:t>
            </a:r>
            <a:endParaRPr lang="en-US" sz="1750" dirty="0"/>
          </a:p>
        </p:txBody>
      </p:sp>
      <p:sp>
        <p:nvSpPr>
          <p:cNvPr id="10" name="Text 5"/>
          <p:cNvSpPr/>
          <p:nvPr/>
        </p:nvSpPr>
        <p:spPr>
          <a:xfrm>
            <a:off x="7754422" y="5450086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Font typeface="+mj-lt"/>
              <a:buAutoNum type="arabicPeriod" startAt="2"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Configuració de base de dades i usuaris</a:t>
            </a:r>
            <a:endParaRPr lang="en-US" sz="1750" dirty="0"/>
          </a:p>
        </p:txBody>
      </p:sp>
      <p:sp>
        <p:nvSpPr>
          <p:cNvPr id="11" name="Text 6"/>
          <p:cNvSpPr/>
          <p:nvPr/>
        </p:nvSpPr>
        <p:spPr>
          <a:xfrm>
            <a:off x="7754422" y="5892284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Font typeface="+mj-lt"/>
              <a:buAutoNum type="arabicPeriod" startAt="3"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Desplegament i permisos dels fitxers</a:t>
            </a:r>
            <a:endParaRPr lang="en-US" sz="1750" dirty="0"/>
          </a:p>
        </p:txBody>
      </p:sp>
      <p:sp>
        <p:nvSpPr>
          <p:cNvPr id="12" name="Text 7"/>
          <p:cNvSpPr/>
          <p:nvPr/>
        </p:nvSpPr>
        <p:spPr>
          <a:xfrm>
            <a:off x="7754422" y="6334482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Font typeface="+mj-lt"/>
              <a:buAutoNum type="arabicPeriod" startAt="4"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Configuració Laravel i migracions</a:t>
            </a:r>
            <a:endParaRPr lang="en-US" sz="1750" dirty="0"/>
          </a:p>
        </p:txBody>
      </p:sp>
      <p:sp>
        <p:nvSpPr>
          <p:cNvPr id="13" name="Text 8"/>
          <p:cNvSpPr/>
          <p:nvPr/>
        </p:nvSpPr>
        <p:spPr>
          <a:xfrm>
            <a:off x="7754422" y="6776680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Font typeface="+mj-lt"/>
              <a:buAutoNum type="arabicPeriod" startAt="5"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Configuració servidor web i reinici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23053"/>
            <a:ext cx="690407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Demostració i usabilitat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798808"/>
            <a:ext cx="400383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Funcionalitats per a usuaris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37995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Cerca de productes i informació detallada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82215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Escaneig de codis per acumular punts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26434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Bescanvi de premis i seguiment de recompenses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99521" y="379880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Tests i resultats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599521" y="437995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100% funcionalitats core operatives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99521" y="482215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Temps resposta &lt; 2 segons i alta compatibilitat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99521" y="526434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Satisfacció usuaris 8.2/10 i alta taxa d'èxit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2025-05-26T00:46:49Z</dcterms:created>
  <dcterms:modified xsi:type="dcterms:W3CDTF">2025-05-26T00:46:49Z</dcterms:modified>
</cp:coreProperties>
</file>